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12" r:id="rId33"/>
    <p:sldId id="313" r:id="rId34"/>
    <p:sldId id="314" r:id="rId35"/>
    <p:sldId id="315" r:id="rId36"/>
    <p:sldId id="288" r:id="rId37"/>
    <p:sldId id="289" r:id="rId38"/>
    <p:sldId id="316" r:id="rId39"/>
    <p:sldId id="317" r:id="rId40"/>
    <p:sldId id="318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88" autoAdjust="0"/>
    <p:restoredTop sz="96441" autoAdjust="0"/>
  </p:normalViewPr>
  <p:slideViewPr>
    <p:cSldViewPr>
      <p:cViewPr varScale="1">
        <p:scale>
          <a:sx n="83" d="100"/>
          <a:sy n="83" d="100"/>
        </p:scale>
        <p:origin x="8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2AAE9-80E2-4476-A4E5-D908591EE60A}" type="datetimeFigureOut">
              <a:rPr lang="de-DE" smtClean="0"/>
              <a:t>28.07.2024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88526-E1D1-4F0C-988B-7F92FEBFE2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47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88335-0484-442F-A0BB-BB1399D56752}" type="datetimeFigureOut">
              <a:rPr lang="de-DE" smtClean="0"/>
              <a:t>28.07.2024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FE5D6-058E-46EA-A5C9-5317C8691CE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09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9AD9-92E1-48B6-B028-DDE3D8F69499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5ACF-C7E7-478D-B61A-BFCF6F66D35D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099-45F2-4C49-AB27-8DEF0F784A9B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DB49-29D2-4D5E-B153-012A2B298362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DB7F-AEF8-4C4F-B0D1-7D4E4CC856F9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F31C-066C-4972-BE7B-2BEB85EC629E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5D0E-0530-4733-925A-914EA438AB13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BFB8-8864-47DF-AFA4-0C7B1227EEC9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A730-F692-4B04-8B4F-A35DC75CE401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81A0-4301-46A1-B27F-0059F676FFB6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72BD-F974-4D2F-B037-8EC18A8B7877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CAC4B4-8EC2-426B-A553-B17B428CFFDA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de-DE" dirty="0"/>
              <a:t>Marlies Ellhardt-Kohn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69E24E-064C-4551-B6EE-39DF7AF74BB1}" type="slidenum">
              <a:rPr lang="de-DE" smtClean="0"/>
              <a:t>‹Nr.›</a:t>
            </a:fld>
            <a:endParaRPr lang="de-D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656184"/>
          </a:xfrm>
        </p:spPr>
        <p:txBody>
          <a:bodyPr/>
          <a:lstStyle/>
          <a:p>
            <a:r>
              <a:rPr lang="de-DE" dirty="0">
                <a:latin typeface="Arial" pitchFamily="34" charset="0"/>
              </a:rPr>
              <a:t>Literacy</a:t>
            </a:r>
            <a:r>
              <a:rPr lang="de-DE" dirty="0"/>
              <a:t> im Vorschulbereich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944816" cy="3816424"/>
          </a:xfrm>
        </p:spPr>
        <p:txBody>
          <a:bodyPr>
            <a:normAutofit/>
          </a:bodyPr>
          <a:lstStyle/>
          <a:p>
            <a:r>
              <a:rPr lang="de-DE" dirty="0">
                <a:latin typeface="Arial" pitchFamily="34" charset="0"/>
              </a:rPr>
              <a:t>Eine Fortbildung für Erzieherinnen in den Kindertagesstätten in Seevetal</a:t>
            </a:r>
          </a:p>
          <a:p>
            <a:r>
              <a:rPr lang="de-DE" dirty="0">
                <a:latin typeface="Arial" pitchFamily="34" charset="0"/>
              </a:rPr>
              <a:t>von</a:t>
            </a:r>
          </a:p>
          <a:p>
            <a:r>
              <a:rPr lang="de-DE" dirty="0">
                <a:latin typeface="Arial" pitchFamily="34" charset="0"/>
              </a:rPr>
              <a:t>Marlies Ellhardt-Kohn</a:t>
            </a:r>
          </a:p>
          <a:p>
            <a:r>
              <a:rPr lang="de-DE" dirty="0">
                <a:latin typeface="Arial" pitchFamily="34" charset="0"/>
              </a:rPr>
              <a:t>Lerntherapeutin und Inhaberin</a:t>
            </a:r>
          </a:p>
          <a:p>
            <a:r>
              <a:rPr lang="de-DE" dirty="0">
                <a:latin typeface="Arial" pitchFamily="34" charset="0"/>
              </a:rPr>
              <a:t>des Bildungshauses Seevetal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836-358C-4A28-A8D2-8DAD0E7D7347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05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Vielfältige Zugänge der Kinder zum Schreiben - Beispiele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0FAF-633C-4FBC-89EC-550DF5C98083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10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6443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FAZIT an dieser Stelle: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Was Kinder aus dem Elternhaus und der KiTa mit in die Schule bringen, ist sehr unterschiedlich.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Der Anfangsunterricht muss auf diese Vielfalt (man spricht von einem Niveauunterschied von ca. drei Jahren) eingehen.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Der Erfolg jedes Schülers im Anfangsunterricht basiert aber auf </a:t>
            </a:r>
            <a:r>
              <a:rPr lang="de-DE" dirty="0">
                <a:solidFill>
                  <a:srgbClr val="FF0000"/>
                </a:solidFill>
                <a:latin typeface="Arial" pitchFamily="34" charset="0"/>
              </a:rPr>
              <a:t>ERFAHRUNGEN IM UMGANG MIT GESCHRIEBENEM </a:t>
            </a:r>
            <a:r>
              <a:rPr lang="de-DE" sz="1200" dirty="0">
                <a:latin typeface="Arial" pitchFamily="34" charset="0"/>
              </a:rPr>
              <a:t>(1)</a:t>
            </a:r>
          </a:p>
          <a:p>
            <a:pPr marL="137160" indent="0">
              <a:buNone/>
            </a:pPr>
            <a:r>
              <a:rPr lang="de-DE" b="1" i="1" dirty="0">
                <a:latin typeface="Arial" pitchFamily="34" charset="0"/>
                <a:sym typeface="Wingdings" pitchFamily="2" charset="2"/>
              </a:rPr>
              <a:t> Literacy im Vorschulbereich!!!</a:t>
            </a:r>
            <a:endParaRPr lang="de-DE" b="1" i="1" dirty="0"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536F-E84E-4FDE-A96C-0FB7CF5EF7E0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6041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„Rosalind das Katzenkind“ </a:t>
            </a:r>
            <a:r>
              <a:rPr lang="de-DE" sz="1200" dirty="0"/>
              <a:t>(4)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de-DE" sz="4000" dirty="0">
                <a:latin typeface="Arial" pitchFamily="34" charset="0"/>
              </a:rPr>
              <a:t>Buch bis zu einer bestimmten Stelle vorlesen</a:t>
            </a:r>
          </a:p>
          <a:p>
            <a:pPr marL="137160" indent="0">
              <a:buNone/>
            </a:pPr>
            <a:r>
              <a:rPr lang="de-DE" sz="4000" dirty="0">
                <a:latin typeface="Arial" pitchFamily="34" charset="0"/>
              </a:rPr>
              <a:t>Kinder malen zu dem Gehörten Bilder</a:t>
            </a:r>
          </a:p>
          <a:p>
            <a:pPr marL="137160" indent="0">
              <a:buNone/>
            </a:pPr>
            <a:r>
              <a:rPr lang="de-DE" sz="4000" dirty="0">
                <a:latin typeface="Arial" pitchFamily="34" charset="0"/>
              </a:rPr>
              <a:t>Kinder diktieren der Erzieherin später zu ihren Bildern ihre Gefühle, Ideen, Empfindungen,…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799-FC16-4A07-8CEC-17C14499F4C7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991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„Rosalind das Katzenkind“ </a:t>
            </a:r>
            <a:r>
              <a:rPr lang="de-DE" sz="1200" dirty="0"/>
              <a:t>(4)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D19C-73F4-43F1-919B-0D1F24372A7E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3275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„Rosalind das Katzenkind“ </a:t>
            </a:r>
            <a:r>
              <a:rPr lang="de-DE" sz="1200" dirty="0"/>
              <a:t>(4)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94EC-F0F1-4C19-90FB-1E6BFDB199ED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3659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„Rosalind das Katzenkind“ </a:t>
            </a:r>
            <a:r>
              <a:rPr lang="de-DE" sz="1200" dirty="0"/>
              <a:t>(4)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8169"/>
            <a:ext cx="6912767" cy="518457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EF6-6182-47B7-A8B0-17FBF0B5F0BF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0459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„Rosalind das Katzenkind“ </a:t>
            </a:r>
            <a:r>
              <a:rPr lang="de-DE" sz="1200" dirty="0"/>
              <a:t>(4)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3" y="1268760"/>
            <a:ext cx="7037321" cy="527799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A92F-FB93-451E-A52E-C28C62247B05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3665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„Rosalind das Katzenkind“ </a:t>
            </a:r>
            <a:r>
              <a:rPr lang="de-DE" sz="1200" dirty="0"/>
              <a:t>(4)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Kinder brauchen Geschichten.</a:t>
            </a:r>
          </a:p>
          <a:p>
            <a:pPr>
              <a:buFont typeface="Wingdings"/>
              <a:buChar char="à"/>
            </a:pPr>
            <a:r>
              <a:rPr lang="de-DE" dirty="0">
                <a:latin typeface="Arial" pitchFamily="34" charset="0"/>
                <a:sym typeface="Wingdings" pitchFamily="2" charset="2"/>
              </a:rPr>
              <a:t>Elternhaus, KiTa und Schule können und sollten das verstärken.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  <a:sym typeface="Wingdings" pitchFamily="2" charset="2"/>
              </a:rPr>
              <a:t>Gute Geschichten inspirieren zum Schreiben und Malen, sie erzeugen einen „Gestaltungs- und „Schreib“druck.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  <a:sym typeface="Wingdings" pitchFamily="2" charset="2"/>
              </a:rPr>
              <a:t>Die Orientierung an Geschichten stützt das Interesse daran, selbst richtig schreiben zu können: besser als das Diktat ist der eigene Schreiberfolg!!! </a:t>
            </a:r>
            <a:r>
              <a:rPr lang="de-DE" sz="1200" dirty="0">
                <a:latin typeface="Arial" pitchFamily="34" charset="0"/>
                <a:sym typeface="Wingdings" pitchFamily="2" charset="2"/>
              </a:rPr>
              <a:t>(1)</a:t>
            </a:r>
            <a:endParaRPr lang="de-DE" sz="1200" dirty="0"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F6EA-D5D8-433A-9789-E8A68B648A90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906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2. Was wir über die Entwicklung von Kindern bis zum Schulstart wissen müssen</a:t>
            </a:r>
            <a:br>
              <a:rPr lang="de-DE" dirty="0">
                <a:latin typeface="Arial" pitchFamily="34" charset="0"/>
              </a:rPr>
            </a:br>
            <a:endParaRPr lang="de-DE" dirty="0">
              <a:latin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5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Woran orientieren sich Vorschüler beim Lesen?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am Anfangsbuchstaben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an der Wortlänge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an einem bekannten Buchstaben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klatschen beim Sprechen (Silbenklatschen)</a:t>
            </a:r>
          </a:p>
          <a:p>
            <a:pPr marL="137160" indent="0">
              <a:buNone/>
            </a:pPr>
            <a:endParaRPr lang="de-DE" dirty="0">
              <a:latin typeface="Arial" pitchFamily="34" charset="0"/>
            </a:endParaRPr>
          </a:p>
          <a:p>
            <a:pPr marL="137160" indent="0">
              <a:buNone/>
            </a:pPr>
            <a:r>
              <a:rPr lang="de-DE" dirty="0">
                <a:latin typeface="Arial" pitchFamily="34" charset="0"/>
                <a:sym typeface="Wingdings" pitchFamily="2" charset="2"/>
              </a:rPr>
              <a:t>	 </a:t>
            </a:r>
            <a:r>
              <a:rPr lang="de-DE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gezinktes Memory </a:t>
            </a:r>
            <a:r>
              <a:rPr lang="de-DE" sz="1600" dirty="0">
                <a:latin typeface="Arial" pitchFamily="34" charset="0"/>
                <a:sym typeface="Wingdings" pitchFamily="2" charset="2"/>
              </a:rPr>
              <a:t>(Füssenich,Löffler) </a:t>
            </a:r>
            <a:r>
              <a:rPr lang="de-DE" dirty="0">
                <a:latin typeface="Arial" pitchFamily="34" charset="0"/>
                <a:sym typeface="Wingdings" pitchFamily="2" charset="2"/>
              </a:rPr>
              <a:t>als Spiel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9937-5BEE-405E-B332-16843F6EC47C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6929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Gezinktes Memory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0044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de-DE" sz="6000" dirty="0">
                <a:latin typeface="Arial" pitchFamily="34" charset="0"/>
              </a:rPr>
              <a:t>Viel Spaß beim Spielen!!!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8E5-8BD7-4F02-AE42-D3FC5564CBB0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63324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de-DE" dirty="0"/>
              <a:t>Aufbau </a:t>
            </a:r>
            <a:r>
              <a:rPr lang="de-DE" dirty="0">
                <a:latin typeface="Arial" pitchFamily="34" charset="0"/>
              </a:rPr>
              <a:t>der</a:t>
            </a:r>
            <a:r>
              <a:rPr lang="de-DE" dirty="0"/>
              <a:t> Fortbildung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/>
          <a:lstStyle/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1. Theoretische Ansätze zur Literacy im Vorschulbereich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2. Was wir über die Entwicklung von Kindern bis zum Schulstart wissen müssen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3. Literacy: Anforderungen an Elternhaus, Kindertagesstätte und Schule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4. Praxis von Literacy im Alltag einer KiTa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5. Vorstellung und Erprobung von Projekten, Beobachtungs- und Fördermaßnahmen zur Literacy im Vorschulbereich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6E9B-4220-4F91-8494-609896C1E1D2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19061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Und wie gehen Erwachsene beim Lesen vor?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Wir haben Routine – außer bei ganz unbekannten Wörtern (z.B. auf Beipackzetteln von Medikamenten)</a:t>
            </a:r>
          </a:p>
          <a:p>
            <a:pPr marL="137160" indent="0">
              <a:buNone/>
            </a:pPr>
            <a:endParaRPr lang="de-DE" sz="3200" dirty="0">
              <a:latin typeface="Arial" pitchFamily="34" charset="0"/>
            </a:endParaRPr>
          </a:p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Wie es uns ergeht, wenn wir nicht mit dieser Routine lesen können, soll das nachfolgende Tiermemory in Kunstschrift verdeutlichen.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C9B2-41CC-4900-8886-492DCA1E91B3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1662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Vorgehensweise beim Tiermemory mit Kunstschrift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248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de-DE" sz="4000" dirty="0">
              <a:latin typeface="Arial" pitchFamily="34" charset="0"/>
            </a:endParaRPr>
          </a:p>
          <a:p>
            <a:pPr marL="137160" indent="0">
              <a:buNone/>
            </a:pPr>
            <a:r>
              <a:rPr lang="de-DE" sz="4000" dirty="0">
                <a:latin typeface="Arial" pitchFamily="34" charset="0"/>
              </a:rPr>
              <a:t>Aufgabe:</a:t>
            </a:r>
          </a:p>
          <a:p>
            <a:pPr marL="137160" indent="0">
              <a:buNone/>
            </a:pPr>
            <a:endParaRPr lang="de-DE" sz="1500" dirty="0">
              <a:latin typeface="Arial" pitchFamily="34" charset="0"/>
            </a:endParaRPr>
          </a:p>
          <a:p>
            <a:pPr marL="880110" indent="-742950">
              <a:buFont typeface="+mj-lt"/>
              <a:buAutoNum type="arabicPeriod"/>
            </a:pPr>
            <a:r>
              <a:rPr lang="de-DE" sz="4000" dirty="0">
                <a:latin typeface="Arial" pitchFamily="34" charset="0"/>
              </a:rPr>
              <a:t>Gruppen bilden</a:t>
            </a:r>
          </a:p>
          <a:p>
            <a:pPr marL="880110" indent="-742950">
              <a:buFont typeface="+mj-lt"/>
              <a:buAutoNum type="arabicPeriod"/>
            </a:pPr>
            <a:r>
              <a:rPr lang="de-DE" sz="4000" dirty="0">
                <a:latin typeface="Arial" pitchFamily="34" charset="0"/>
              </a:rPr>
              <a:t>vier Bildkarten umdrehen</a:t>
            </a:r>
          </a:p>
          <a:p>
            <a:pPr marL="880110" indent="-742950">
              <a:buFont typeface="+mj-lt"/>
              <a:buAutoNum type="arabicPeriod"/>
            </a:pPr>
            <a:r>
              <a:rPr lang="de-DE" sz="4000" dirty="0">
                <a:latin typeface="Arial" pitchFamily="34" charset="0"/>
              </a:rPr>
              <a:t>Welches sind die richtigen Schriftkarten dazu?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C94-3C62-4B9C-8A40-C03339AF292E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8614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Vorgehensweise beim Tiermemory mit Kunstschrift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r>
              <a:rPr lang="de-DE" sz="4300" dirty="0">
                <a:latin typeface="Arial" pitchFamily="34" charset="0"/>
              </a:rPr>
              <a:t>Bitte Vorschläge und Lösungen suchen und mit Begründung</a:t>
            </a:r>
          </a:p>
          <a:p>
            <a:pPr marL="137160" indent="0" algn="ctr">
              <a:buNone/>
            </a:pPr>
            <a:r>
              <a:rPr lang="de-DE" sz="4300" dirty="0">
                <a:latin typeface="Arial" pitchFamily="34" charset="0"/>
              </a:rPr>
              <a:t>präsentieren</a:t>
            </a:r>
            <a:endParaRPr lang="de-DE" dirty="0"/>
          </a:p>
          <a:p>
            <a:pPr marL="137160" indent="0">
              <a:buNone/>
            </a:pPr>
            <a:endParaRPr lang="de-DE" dirty="0"/>
          </a:p>
          <a:p>
            <a:pPr marL="137160" indent="0" algn="ctr">
              <a:buNone/>
            </a:pPr>
            <a:r>
              <a:rPr lang="de-DE" sz="15000" dirty="0">
                <a:sym typeface="Wingdings" pitchFamily="2" charset="2"/>
              </a:rPr>
              <a:t></a:t>
            </a:r>
            <a:endParaRPr lang="de-DE" sz="15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A60C-FCCB-46F5-A56F-D06EE518DB28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4309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Vorgehensweise beim Tiermemory mit Kunstschrift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Vermutung</a:t>
            </a:r>
          </a:p>
          <a:p>
            <a:pPr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Hypothese</a:t>
            </a:r>
          </a:p>
          <a:p>
            <a:pPr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Überprüfen der Hypothese</a:t>
            </a:r>
          </a:p>
          <a:p>
            <a:pPr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Bestätigung oder Weitersuche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115-0813-4360-B77E-6600BDF4F099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9250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Der eigene Name in unbekannter 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de-DE" dirty="0">
              <a:latin typeface="Arial" pitchFamily="34" charset="0"/>
            </a:endParaRPr>
          </a:p>
          <a:p>
            <a:pPr marL="137160" indent="0">
              <a:buNone/>
            </a:pPr>
            <a:endParaRPr lang="de-DE" dirty="0"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3D0-EA49-483F-9C69-E3025C578D6D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24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64896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9702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FAZIT an dieser Stelle: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Memory mit Schrift regt Kinder an, Wörter zu „lesen“, noch bevor sie lesen gelernt haben.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Sie merken jeweils selbst, ob ihre Vermutung richtig ist.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Lesen ist am Anfang eine Barriere, ein Problem.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Kinder bewältigen dies, indem sie lernen, zwischen Bekanntem und Neuem zu unterscheiden und Sinnerwartung und Selbstkontrolle der Teilschritte zu verbinden. </a:t>
            </a:r>
            <a:r>
              <a:rPr lang="de-DE" sz="1200" dirty="0">
                <a:latin typeface="Arial" pitchFamily="34" charset="0"/>
              </a:rPr>
              <a:t>(1)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CA0-AD8B-4619-8A4B-C3612729AA88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9382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3. Literacy: Anforderungen an Elternhaus, KiTa &amp;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/>
          <a:lstStyle/>
          <a:p>
            <a:pPr marL="137160" indent="0">
              <a:buNone/>
            </a:pPr>
            <a:r>
              <a:rPr lang="de-DE" sz="6000" dirty="0">
                <a:latin typeface="Arial" pitchFamily="34" charset="0"/>
              </a:rPr>
              <a:t>►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sz="4000" dirty="0">
                <a:latin typeface="Arial" pitchFamily="34" charset="0"/>
              </a:rPr>
              <a:t>Literacy ist ein Konzept, das sich auf die frühe Kindheit bezieht und kindliche Erfahrungen rund um Buch-, Erzähl-, Reim- und Schriftkultur umfasst. </a:t>
            </a:r>
            <a:r>
              <a:rPr lang="de-DE" sz="1600" dirty="0">
                <a:latin typeface="Arial" pitchFamily="34" charset="0"/>
              </a:rPr>
              <a:t>(5)</a:t>
            </a:r>
          </a:p>
          <a:p>
            <a:pPr marL="137160" indent="0">
              <a:buNone/>
            </a:pPr>
            <a:endParaRPr lang="de-DE" sz="1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778D-A961-457F-9557-F4D557638CAB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5746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3. Literacy: Anforderungen an Elternhaus, KiTa &amp; 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de-DE" sz="3600" dirty="0">
                <a:latin typeface="Arial" pitchFamily="34" charset="0"/>
              </a:rPr>
              <a:t>Interesse an Schrift</a:t>
            </a:r>
          </a:p>
          <a:p>
            <a:pPr>
              <a:buFont typeface="Wingdings" pitchFamily="2" charset="2"/>
              <a:buChar char="ü"/>
            </a:pPr>
            <a:r>
              <a:rPr lang="de-DE" sz="3600" dirty="0">
                <a:latin typeface="Arial" pitchFamily="34" charset="0"/>
              </a:rPr>
              <a:t>Symbolverständnis</a:t>
            </a:r>
          </a:p>
          <a:p>
            <a:pPr>
              <a:buFont typeface="Wingdings" pitchFamily="2" charset="2"/>
              <a:buChar char="ü"/>
            </a:pPr>
            <a:r>
              <a:rPr lang="de-DE" sz="3600" dirty="0">
                <a:latin typeface="Arial" pitchFamily="34" charset="0"/>
              </a:rPr>
              <a:t>Umgang mit Büchern</a:t>
            </a:r>
          </a:p>
          <a:p>
            <a:pPr>
              <a:buFont typeface="Wingdings" pitchFamily="2" charset="2"/>
              <a:buChar char="ü"/>
            </a:pPr>
            <a:r>
              <a:rPr lang="de-DE" sz="3600" dirty="0">
                <a:latin typeface="Arial" pitchFamily="34" charset="0"/>
              </a:rPr>
              <a:t>Lesefreude</a:t>
            </a:r>
          </a:p>
          <a:p>
            <a:pPr>
              <a:buFont typeface="Wingdings" pitchFamily="2" charset="2"/>
              <a:buChar char="ü"/>
            </a:pPr>
            <a:r>
              <a:rPr lang="de-DE" sz="3600" dirty="0">
                <a:latin typeface="Arial" pitchFamily="34" charset="0"/>
              </a:rPr>
              <a:t>Textverständnis</a:t>
            </a:r>
          </a:p>
          <a:p>
            <a:pPr>
              <a:buFont typeface="Wingdings" pitchFamily="2" charset="2"/>
              <a:buChar char="ü"/>
            </a:pPr>
            <a:r>
              <a:rPr lang="de-DE" sz="3600" dirty="0">
                <a:latin typeface="Arial" pitchFamily="34" charset="0"/>
              </a:rPr>
              <a:t> sprachliche Abstraktionsfähigkeit</a:t>
            </a:r>
          </a:p>
          <a:p>
            <a:pPr marL="137160" indent="0">
              <a:buNone/>
            </a:pP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55B-253A-47E8-9746-291DE096286A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27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5561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3. Literacy: Anforderungen an Elternhaus, KiTa &amp; 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de-DE" sz="4000" dirty="0">
                <a:latin typeface="Arial" pitchFamily="34" charset="0"/>
              </a:rPr>
              <a:t>Kenntnisse über Schriftsprache, die viele Kinder lange vor Schuleintritt erwerben</a:t>
            </a:r>
          </a:p>
          <a:p>
            <a:pPr marL="137160" indent="0">
              <a:buNone/>
            </a:pPr>
            <a:endParaRPr lang="de-DE" sz="4000" dirty="0">
              <a:latin typeface="Arial" pitchFamily="34" charset="0"/>
            </a:endParaRPr>
          </a:p>
          <a:p>
            <a:pPr marL="137160" indent="0">
              <a:buNone/>
            </a:pPr>
            <a:r>
              <a:rPr lang="de-DE" sz="4000" dirty="0">
                <a:latin typeface="Arial" pitchFamily="34" charset="0"/>
              </a:rPr>
              <a:t>Erfahrungsorientierte Auseinandersetzung mit Zeichen, die in der Lebenswirklichkeit von Kindern eine Rolle spielen </a:t>
            </a:r>
            <a:r>
              <a:rPr lang="de-DE" sz="1700" dirty="0">
                <a:latin typeface="Arial" pitchFamily="34" charset="0"/>
              </a:rPr>
              <a:t>(2)</a:t>
            </a:r>
          </a:p>
          <a:p>
            <a:pPr marL="13716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9C9B-3B71-4AC3-A510-32DB83758864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28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9555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3. Literacy: Anforderungen an Elternhaus, KiTa &amp; 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Welche Fähigkeiten gehören zu Literacy?</a:t>
            </a:r>
          </a:p>
          <a:p>
            <a:pPr marL="137160" indent="0">
              <a:buNone/>
            </a:pPr>
            <a:endParaRPr lang="de-DE" sz="3200" dirty="0"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3200" dirty="0">
                <a:latin typeface="Arial" pitchFamily="34" charset="0"/>
              </a:rPr>
              <a:t>Wahrnehmung von Schrift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>
                <a:latin typeface="Arial" pitchFamily="34" charset="0"/>
              </a:rPr>
              <a:t>Einsicht in den Aufbau von Schrift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>
                <a:latin typeface="Arial" pitchFamily="34" charset="0"/>
              </a:rPr>
              <a:t>Kenntnis von Begriffen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>
                <a:latin typeface="Arial" pitchFamily="34" charset="0"/>
              </a:rPr>
              <a:t>Kenntnis von Konventionen und Konzepten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>
                <a:latin typeface="Arial" pitchFamily="34" charset="0"/>
              </a:rPr>
              <a:t>Erweiterung sprachlicher Fähigkeiten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AF42-D489-468D-8390-638404F3BF55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29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8895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Verwendete 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Die gesamte Präsentation und Fortbildung basiert auf einem intensiven Literaturstudium und der Auswertung sowie Verwendung von Teilen dieser Literatur. 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Für eine bessere Lesbarkeit der Präsentation wird auf eine umfangreiche Literaturangabe (Fußzeilen etc.) innerhalb der Präsentation verzichtet und auf das beigefügte Literaturverzeichnis verwiesen.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D4C-EB40-4089-9DD3-B8C66EADABE7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7161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3. Literacy: Anforderungen an Elternhaus, KiTa &amp; 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512"/>
          </a:xfrm>
        </p:spPr>
        <p:txBody>
          <a:bodyPr/>
          <a:lstStyle/>
          <a:p>
            <a:pPr marL="137160" indent="0">
              <a:buNone/>
            </a:pPr>
            <a:r>
              <a:rPr lang="de-DE" b="1" i="1" dirty="0">
                <a:solidFill>
                  <a:srgbClr val="FF0000"/>
                </a:solidFill>
                <a:latin typeface="Arial" pitchFamily="34" charset="0"/>
              </a:rPr>
              <a:t>Kompetenzen</a:t>
            </a:r>
            <a:r>
              <a:rPr lang="de-DE" dirty="0">
                <a:latin typeface="Arial" pitchFamily="34" charset="0"/>
              </a:rPr>
              <a:t> entwickeln sich in den ersten Lebensjahren durch scheinbar banale Erfahrungen wie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ein Buch vorgelesen bekommen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lernen, den eigenen Namen zu schreiben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Geschichte zu erzählen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Eltern oder ältere Geschwister beim Lesen und Schreiben beobachten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59B2-2FDB-4B2C-9DFA-3395F9E71ADE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30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5251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3. Literacy: Anforderungen an Elternhaus, KiTa &amp; 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/>
          <a:lstStyle/>
          <a:p>
            <a:pPr marL="137160" indent="0">
              <a:buNone/>
            </a:pPr>
            <a:r>
              <a:rPr lang="de-DE" b="1" i="1" dirty="0">
                <a:solidFill>
                  <a:srgbClr val="FF0000"/>
                </a:solidFill>
                <a:latin typeface="Arial" pitchFamily="34" charset="0"/>
              </a:rPr>
              <a:t>KiTa</a:t>
            </a:r>
            <a:r>
              <a:rPr lang="de-DE" dirty="0">
                <a:latin typeface="Arial" pitchFamily="34" charset="0"/>
              </a:rPr>
              <a:t> spielt beim Erwerb von </a:t>
            </a:r>
            <a:r>
              <a:rPr lang="de-DE" b="1" i="1" dirty="0">
                <a:solidFill>
                  <a:srgbClr val="FF0000"/>
                </a:solidFill>
                <a:latin typeface="Arial" pitchFamily="34" charset="0"/>
              </a:rPr>
              <a:t>Literacy</a:t>
            </a:r>
            <a:r>
              <a:rPr lang="de-DE" dirty="0">
                <a:latin typeface="Arial" pitchFamily="34" charset="0"/>
              </a:rPr>
              <a:t> eine </a:t>
            </a:r>
            <a:r>
              <a:rPr lang="de-DE" b="1" i="1" dirty="0">
                <a:solidFill>
                  <a:srgbClr val="FF0000"/>
                </a:solidFill>
                <a:latin typeface="Arial" pitchFamily="34" charset="0"/>
              </a:rPr>
              <a:t>wichtige Rolle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gut für alle Kinder, besonders aber die, die im Elternhaus wenig Berührung mit Büchern oder Schrift bekommen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ausschlaggebend ist aber ein spielerischer Umgang mit Sprache und Schrift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ein Sprach- oder Schrifttraining ist kontraproduktiv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68AC-825E-4260-BCA7-D961D494C6E0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31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3311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Erweiterung sprachlich-kommunikativer Fähigkeiten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e-DE" sz="4700" dirty="0">
                <a:latin typeface="Arial" pitchFamily="34" charset="0"/>
              </a:rPr>
              <a:t>im Elementarbereich nur</a:t>
            </a:r>
          </a:p>
          <a:p>
            <a:pPr>
              <a:buFont typeface="Wingdings" pitchFamily="2" charset="2"/>
              <a:buChar char="Ø"/>
            </a:pPr>
            <a:endParaRPr lang="de-DE" dirty="0">
              <a:latin typeface="Arial" pitchFamily="34" charset="0"/>
            </a:endParaRPr>
          </a:p>
          <a:p>
            <a:pPr lvl="3"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über die gesprochene Sprache</a:t>
            </a:r>
          </a:p>
          <a:p>
            <a:pPr lvl="3"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keine Schriftbilder zur 	Verfügung</a:t>
            </a:r>
          </a:p>
          <a:p>
            <a:pPr lvl="3"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aus Gehörtem Elemente 	herausfiltern</a:t>
            </a:r>
          </a:p>
          <a:p>
            <a:pPr lvl="3"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Bekanntes und Unbekanntes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930E-5C80-4390-A0E0-3702B92105CA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32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9833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Erweiterung sprachlich-kommunikativer Fähigkeiten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53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de-DE" sz="4400" dirty="0">
                <a:latin typeface="Arial" pitchFamily="34" charset="0"/>
              </a:rPr>
              <a:t>Prinzipien</a:t>
            </a:r>
          </a:p>
          <a:p>
            <a:pPr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semantische Transparenz</a:t>
            </a:r>
          </a:p>
          <a:p>
            <a:pPr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einfache Formen</a:t>
            </a:r>
          </a:p>
          <a:p>
            <a:pPr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Regularisierung</a:t>
            </a:r>
          </a:p>
          <a:p>
            <a:pPr>
              <a:buFont typeface="Wingdings" pitchFamily="2" charset="2"/>
              <a:buChar char="Ø"/>
            </a:pPr>
            <a:r>
              <a:rPr lang="de-DE" sz="4400" dirty="0">
                <a:latin typeface="Arial" pitchFamily="34" charset="0"/>
              </a:rPr>
              <a:t>Produktivität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A2D5-48C8-4A2B-B455-08E93B802261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33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9118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Erweiterung sprachlich-kommunikativer Fähigkeiten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de-DE" sz="4000" dirty="0">
                <a:latin typeface="Arial" pitchFamily="34" charset="0"/>
              </a:rPr>
              <a:t>Zwischen zweitem und drittem Lebensjahr</a:t>
            </a:r>
          </a:p>
          <a:p>
            <a:pPr marL="137160" indent="0">
              <a:buNone/>
            </a:pPr>
            <a:r>
              <a:rPr lang="de-DE" sz="4000" dirty="0">
                <a:latin typeface="Arial" pitchFamily="34" charset="0"/>
                <a:sym typeface="Wingdings" pitchFamily="2" charset="2"/>
              </a:rPr>
              <a:t></a:t>
            </a:r>
            <a:r>
              <a:rPr lang="de-DE" sz="4000" dirty="0">
                <a:latin typeface="Arial" pitchFamily="34" charset="0"/>
              </a:rPr>
              <a:t>Erweiterung der Fähigkeiten im 	Bereich der </a:t>
            </a:r>
            <a:r>
              <a:rPr lang="de-DE" sz="4000" b="1" i="1" dirty="0">
                <a:solidFill>
                  <a:srgbClr val="FF0000"/>
                </a:solidFill>
                <a:latin typeface="Arial" pitchFamily="34" charset="0"/>
              </a:rPr>
              <a:t>Bedeutungen</a:t>
            </a:r>
          </a:p>
          <a:p>
            <a:pPr marL="137160" indent="0">
              <a:buNone/>
            </a:pPr>
            <a:r>
              <a:rPr lang="de-DE" sz="4000" dirty="0">
                <a:latin typeface="Arial" pitchFamily="34" charset="0"/>
              </a:rPr>
              <a:t>= Wortschatzspurts</a:t>
            </a:r>
          </a:p>
          <a:p>
            <a:pPr marL="137160" indent="0">
              <a:buNone/>
            </a:pPr>
            <a:r>
              <a:rPr lang="de-DE" sz="4000" dirty="0">
                <a:latin typeface="Arial" pitchFamily="34" charset="0"/>
              </a:rPr>
              <a:t>Beobachtungsbogen 3.1.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0242-C957-45BC-9F5F-6F317D7711CD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34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0713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Erweiterung sprachlich-kommunikativer Fähigkeiten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/>
          <a:lstStyle/>
          <a:p>
            <a:pPr marL="137160" indent="0">
              <a:buNone/>
            </a:pPr>
            <a:r>
              <a:rPr lang="de-DE" sz="3600" b="1" i="1" dirty="0">
                <a:solidFill>
                  <a:srgbClr val="FF0000"/>
                </a:solidFill>
                <a:latin typeface="Arial" pitchFamily="34" charset="0"/>
              </a:rPr>
              <a:t>Rollenspiele</a:t>
            </a:r>
            <a:r>
              <a:rPr lang="de-DE" dirty="0">
                <a:latin typeface="Arial" pitchFamily="34" charset="0"/>
              </a:rPr>
              <a:t> haben jetzt eine große Bedeutung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Sprache wird auf eine neue Art und Weise eingesetzt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imaginäre Objekte und Personen erzeugen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Pappkarton wird z.B. zur Hundehütte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	(vorgestellte Bedeutung; `in echt´ ist es ein 	Karton)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Fähigkeit, mit Sprache Fiktion zu erzeugen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973A-4D7D-463A-B50D-D868AB3E9DAA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35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7832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Sprachförderung – Aufgabe von Erzieherinnen </a:t>
            </a:r>
            <a:r>
              <a:rPr lang="de-DE" sz="1800" dirty="0">
                <a:latin typeface="Arial" pitchFamily="34" charset="0"/>
              </a:rPr>
              <a:t>(6)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e-DE" sz="3600" dirty="0">
                <a:latin typeface="Arial" pitchFamily="34" charset="0"/>
              </a:rPr>
              <a:t>Die Erzieherin als Fachfrau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>
                <a:latin typeface="Arial" pitchFamily="34" charset="0"/>
              </a:rPr>
              <a:t>Die Erzieherin als sprachliches Vorbild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>
                <a:latin typeface="Arial" pitchFamily="34" charset="0"/>
              </a:rPr>
              <a:t>Die Erzieherin als Beobachterin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>
                <a:latin typeface="Arial" pitchFamily="34" charset="0"/>
              </a:rPr>
              <a:t>Die Erziehern als Partnerin der Eltern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>
                <a:latin typeface="Arial" pitchFamily="34" charset="0"/>
              </a:rPr>
              <a:t>Die Erzieherin als Kommunikationspartnerin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05DA-9713-4EC1-B2DF-B68FB0E7A7E4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36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27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itchFamily="34" charset="0"/>
              </a:rPr>
              <a:t>Erwerb von Bedeutungen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Sprachförderung findet in allen Bereichen einer KiTa statt: beim Frühstück, in der Projektarbeit, beim Waldtag, in der Bewegungseinheit, in der Experimentierecke, … </a:t>
            </a:r>
            <a:r>
              <a:rPr lang="de-DE" sz="1600" dirty="0">
                <a:latin typeface="Arial" pitchFamily="34" charset="0"/>
              </a:rPr>
              <a:t>(7)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Dem Erwerb von Bedeutungen wird eine wichtige Rolle zugeschrieben, da die Kategorisierungsfähigkeit eine weit reichende sprachlich-kognitive Fähigkeit ist und einen Teil der Bedeutungs- und Begriffsentwicklung von Kindern darstellt.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8100-F673-4BE7-9D6C-3F2F9D5D1B06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37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42358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Erwerb von Bedeutungen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de-DE" sz="3600" dirty="0">
                <a:latin typeface="Arial" pitchFamily="34" charset="0"/>
              </a:rPr>
              <a:t>Fragen</a:t>
            </a:r>
          </a:p>
          <a:p>
            <a:pPr marL="137160" indent="0">
              <a:buNone/>
            </a:pPr>
            <a:endParaRPr lang="de-DE" sz="2000" dirty="0">
              <a:latin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Welche sprachlichen Bereiche bereiten Kindern Schwierigkeiten?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Wie erkennt man diese?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Welche Konsequenzen für eine Förderung?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Welche Kinder benötigen Sprachtherapie?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F098-BF4F-486F-BBCC-C89BCC9BB41B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38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3876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Erwerb von Bedeutungen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de-DE" u="sng" dirty="0">
                <a:latin typeface="Arial" pitchFamily="34" charset="0"/>
              </a:rPr>
              <a:t>Vier Problembereiche</a:t>
            </a:r>
            <a:r>
              <a:rPr lang="de-DE" dirty="0">
                <a:latin typeface="Arial" pitchFamily="34" charset="0"/>
              </a:rPr>
              <a:t> sowohl bei einsprachig als auch bei zwei- oder mehrsprachig aufwachsenden Kindern </a:t>
            </a:r>
            <a:r>
              <a:rPr lang="de-DE" sz="1600" dirty="0">
                <a:latin typeface="Arial" pitchFamily="34" charset="0"/>
              </a:rPr>
              <a:t>(5)</a:t>
            </a:r>
          </a:p>
          <a:p>
            <a:pPr marL="137160" indent="0">
              <a:buNone/>
            </a:pPr>
            <a:endParaRPr lang="de-DE" sz="1600" dirty="0"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eingeschränkter Wortschatz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fehlende Strategien zur Erweiterung des Wortschatzes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Probleme mit dem Sprachverständnis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Probleme mit der Wortfindung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FA33-E5D8-4BA2-B996-0764F9223C65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39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5474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1. Theoretische Ansätze zu Literacy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de-DE" sz="3200" dirty="0">
                <a:latin typeface="Arial" pitchFamily="34" charset="0"/>
              </a:rPr>
              <a:t>Schreiben lernen beginnt nicht am Schulanfang</a:t>
            </a:r>
          </a:p>
          <a:p>
            <a:pPr>
              <a:buFont typeface="Wingdings" pitchFamily="2" charset="2"/>
              <a:buChar char="ü"/>
            </a:pPr>
            <a:r>
              <a:rPr lang="de-DE" sz="3200" dirty="0">
                <a:latin typeface="Arial" pitchFamily="34" charset="0"/>
              </a:rPr>
              <a:t>Kleinkinder haben Kontakt mit Schrift</a:t>
            </a:r>
          </a:p>
          <a:p>
            <a:pPr>
              <a:buFont typeface="Wingdings" pitchFamily="2" charset="2"/>
              <a:buChar char="ü"/>
            </a:pPr>
            <a:r>
              <a:rPr lang="de-DE" sz="3200" dirty="0">
                <a:latin typeface="Arial" pitchFamily="34" charset="0"/>
              </a:rPr>
              <a:t>sehen, wie Erwachsene und ältere Kinder schreiben, greifen selbst zu Stift und Farbe</a:t>
            </a:r>
          </a:p>
          <a:p>
            <a:pPr>
              <a:buFont typeface="Wingdings" pitchFamily="2" charset="2"/>
              <a:buChar char="ü"/>
            </a:pPr>
            <a:r>
              <a:rPr lang="de-DE" sz="3200" dirty="0">
                <a:latin typeface="Arial" pitchFamily="34" charset="0"/>
              </a:rPr>
              <a:t>freuen sich, wenn Eltern und Erzieherinnen ihre Werke würdigen…</a:t>
            </a:r>
            <a:r>
              <a:rPr lang="de-DE" sz="1200" dirty="0">
                <a:latin typeface="Arial" pitchFamily="34" charset="0"/>
              </a:rPr>
              <a:t>(1)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4AA9-82B7-4826-AC09-3BE5AD167D70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5201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Erwerb von Bedeutungen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Beispiele für auftretende Schwierigkeiten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Beobachtung und Erfassung mittels Protokollbogen 4.2.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		(Keine Erweiterung sprachlich-			kommunikativer Schwierigkeiten)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Bei massiven Problemen über das dritte Lebensjahr hinaus </a:t>
            </a:r>
            <a:r>
              <a:rPr lang="de-DE" dirty="0">
                <a:latin typeface="Arial" pitchFamily="34" charset="0"/>
                <a:sym typeface="Wingdings" pitchFamily="2" charset="2"/>
              </a:rPr>
              <a:t> professionelle Hilfe über Sprachförderung in KiTa hinaus suchen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5E12-C376-480A-A8FB-6B070A89E2EB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40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2831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Erwerb von Bedeutungen in einem Spielformat: Beobachtungsaufgabe „Rategarten“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88"/>
          </a:xfrm>
        </p:spPr>
        <p:txBody>
          <a:bodyPr/>
          <a:lstStyle/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Kategorisierungen stehen im Zusammenhang mit dem Worterinnern.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Ein Wort, das einer Kategorie (Banane = Obst) angehört, lässt sich schneller und leichter erinnern. </a:t>
            </a:r>
            <a:r>
              <a:rPr lang="de-DE" sz="1600" dirty="0">
                <a:latin typeface="Arial" pitchFamily="34" charset="0"/>
              </a:rPr>
              <a:t>(8)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„Rategarten“ wurde konzipiert, um genau diese Fähigkeit bei Kindern zu erkennen, zu beobachten und zu fördern.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0288-5AF3-4465-9578-28FE2F946818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41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8460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rial" pitchFamily="34" charset="0"/>
              </a:rPr>
              <a:t>„Rategarten“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Durchführungsanleitung ausgeben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Material an zwei Spielerinnen zum „Vorspielen“ verteilen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Durchlesen der Anleitung von allen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Protokollbögen in Kopie an alle Nichtspieler ausgeben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Spielformat besprechen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Musterspielrunde durchführen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Nichtspieler protokollieren den Verlauf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6B7-FD1F-4674-B009-120A1983644F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42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42515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Schriftspracherwerb aus Sicht von Kindern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00157"/>
            <a:ext cx="7200799" cy="5400599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3CA0-87C0-4415-AC19-2A6873E22BEE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43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2191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Kritzelbrief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00157"/>
            <a:ext cx="7056783" cy="529258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C1A6-40E6-474D-BB50-050059BDC2FC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44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4100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Luisa schreibt ihren Namen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151"/>
            <a:ext cx="6912767" cy="518457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59A6-9E04-42FD-8C42-3FDF783E1170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45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3533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de-DE" dirty="0">
                <a:latin typeface="Arial" pitchFamily="34" charset="0"/>
              </a:rPr>
              <a:t>Schreibprobe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4695" y="1279761"/>
            <a:ext cx="5400600" cy="480253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7961-5622-409B-9881-33CC65745CEB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46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8064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de-DE" dirty="0">
                <a:latin typeface="Arial" pitchFamily="34" charset="0"/>
              </a:rPr>
              <a:t>Nathalie schreibt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752527" cy="5544616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3B7-6C28-4380-AD1A-EB28A945B152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47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3734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4. Praxis von Literacy </a:t>
            </a:r>
            <a:br>
              <a:rPr lang="de-DE" dirty="0">
                <a:latin typeface="Arial" pitchFamily="34" charset="0"/>
              </a:rPr>
            </a:br>
            <a:r>
              <a:rPr lang="de-DE" dirty="0">
                <a:latin typeface="Arial" pitchFamily="34" charset="0"/>
              </a:rPr>
              <a:t>im Alltag der KiTa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Gestaltung der Räumlichkeiten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Leseecke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Schreibecke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jedes Kind ein eigenes Notizbuch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Postspiel (Paketscheine)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Restaurantspiel (Bestellblock)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Bank (Überweisungsvordrucke)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Arzt- oder Apothekespiel (Rezepte) u.v.a.m.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62E-B83E-4923-A5A5-FB85C5A1CA28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48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2218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Förderung von Literacy – praktische Beispiele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6912767" cy="470852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9060-9D8C-45A3-8FAC-BAF41D95FD72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49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808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1. Theoretische Ansätze zu Literacy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Welche Vorstellungen vom Schreiben haben Kinder, wenn sie in die Schule kommen?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Was können sie schon?</a:t>
            </a:r>
          </a:p>
          <a:p>
            <a:pPr marL="137160" indent="0">
              <a:buNone/>
            </a:pPr>
            <a:endParaRPr lang="de-DE" dirty="0">
              <a:latin typeface="Arial" pitchFamily="34" charset="0"/>
            </a:endParaRP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Wenn wir darüber etwas wissen, ist dies hilfreich 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für die </a:t>
            </a:r>
            <a:r>
              <a:rPr lang="de-DE" sz="4000" dirty="0">
                <a:solidFill>
                  <a:srgbClr val="FF0000"/>
                </a:solidFill>
                <a:latin typeface="Arial" pitchFamily="34" charset="0"/>
              </a:rPr>
              <a:t>Zeit vor der Schule</a:t>
            </a:r>
          </a:p>
          <a:p>
            <a:pPr marL="137160" indent="0">
              <a:buNone/>
            </a:pPr>
            <a:endParaRPr lang="de-DE" sz="240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und später für guten Unterricht.</a:t>
            </a:r>
            <a:r>
              <a:rPr lang="de-DE" sz="1200" dirty="0">
                <a:latin typeface="Arial" pitchFamily="34" charset="0"/>
              </a:rPr>
              <a:t>(1)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138A-7E3D-4333-8189-611921081D2F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7472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Förderung von Literacy – praktische 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Schrift und Symbol im ganzen Haus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Regale und Schubladen mit Symbolen und gleichzeitig dem Wort des Inhaltes versehen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Namensschilder und Bilder für die Utensilien (Kleiderhaken, Schuhfach etc.) der Kinder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Rituale, Bildern der Kinder immer Titel und Bildunterschriften zu geben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Kinder diktieren zu eigenen Bildern und Geschichten, die sie gemalt haben…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861-E6AD-42DA-8CC2-9D40799172CA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50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3602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de-DE" dirty="0">
                <a:latin typeface="Arial" pitchFamily="34" charset="0"/>
              </a:rPr>
              <a:t>Metasprachliche Fähigkeiten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Reime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Abzählverse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Fingerspiele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Gedichte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Silbensegmentierungen</a:t>
            </a:r>
          </a:p>
          <a:p>
            <a:pPr marL="585216" lvl="1" indent="0">
              <a:buNone/>
            </a:pPr>
            <a:r>
              <a:rPr lang="de-DE" dirty="0">
                <a:latin typeface="Arial" pitchFamily="34" charset="0"/>
              </a:rPr>
              <a:t>	z.B. im Spiel „Mutter, Mutter, wie weit darf ich 	reisen“ – statt einer Zahl ein Wort sagen und so viele 	Schritte vorwärts gehen, wie das Wort Silben hat</a:t>
            </a:r>
          </a:p>
          <a:p>
            <a:pPr marL="585216" lvl="1" indent="0">
              <a:buNone/>
            </a:pPr>
            <a:endParaRPr lang="de-DE" dirty="0">
              <a:latin typeface="Arial" pitchFamily="34" charset="0"/>
            </a:endParaRPr>
          </a:p>
          <a:p>
            <a:pPr marL="585216" lvl="1" indent="0">
              <a:buNone/>
            </a:pPr>
            <a:r>
              <a:rPr lang="de-DE" dirty="0">
                <a:latin typeface="Arial" pitchFamily="34" charset="0"/>
              </a:rPr>
              <a:t>Lieder wie „Auf der Lauer, auf der Mauer“ und „Drei Chinesen mit dem Kontrabass“ (üben der formal lautlichen Ebene)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22E-2FA5-4C8C-B2B2-57F40D455DE6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51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8007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Spielerischer Umgang mit Zeichen und 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Tagesablauf aus Wort (Schrift) und Symbol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Zeichenjagd (Spaziergänge, Zeitschriften, Reklame </a:t>
            </a:r>
            <a:r>
              <a:rPr lang="de-DE" dirty="0">
                <a:latin typeface="Arial" pitchFamily="34" charset="0"/>
                <a:sym typeface="Wingdings" pitchFamily="2" charset="2"/>
              </a:rPr>
              <a:t> immer wieder stoßen die Kinder auf Zeichen, Symbole und Buchstaben, die gesammelt und deren Bedeutung gemeinsam geklärt werden können)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sym typeface="Wingdings" pitchFamily="2" charset="2"/>
              </a:rPr>
              <a:t>Firmen-Logos sammeln und nach Kategorien sortieren: was man essen kann, was man trinken kann, was mit Autos zu tun hat, etc. </a:t>
            </a:r>
            <a:r>
              <a:rPr lang="de-DE" sz="1200" dirty="0">
                <a:latin typeface="Arial" pitchFamily="34" charset="0"/>
                <a:sym typeface="Wingdings" pitchFamily="2" charset="2"/>
              </a:rPr>
              <a:t>(9)</a:t>
            </a:r>
            <a:endParaRPr lang="de-DE" sz="1200" dirty="0"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6C0B-F897-49EF-A724-BC8DBC9795BB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52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6850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Schrift und Alltag in der KiTa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Spiel wünschen mit dem Laut „s“ beginnt o.a.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Geburtstagskalender – wie viele Laute hat Name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Gruppenbildung mit Namen, die gleich anfangen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kein Zwang, ABC auswendig zu lernen oder Schreibweise einzelner Wörter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eigener Name sollte jedoch gekonnt werden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selbständige Schreibversuche würdigen, unterstützen und nicht korrigieren, sondern als normalen Entwicklungsschritt beobachten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92DD-90DB-4EE7-9D2E-D5BD8CD39611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53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4469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de-DE" dirty="0">
                <a:latin typeface="Arial" pitchFamily="34" charset="0"/>
              </a:rPr>
              <a:t>Schrift und Alltag in der KiTa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Briefkasten 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Leeres Blatt + Schreibauftrag (gemeinsam)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KIM-Spiele mit Merkzettel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Arbeiten am PC oder einer alten Schreibmaschine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Schriftkonvention von links nach rechts zeigen und auch bei Spielen und Bildergeschichten immer von links nach rechts legen bzw. erklären lassen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Wertschätzung anderer Sprachen und Bücher dazu in der Leseecke; Lieder; Gedichte…</a:t>
            </a:r>
            <a:r>
              <a:rPr lang="de-DE" sz="1200" dirty="0">
                <a:latin typeface="Arial" pitchFamily="34" charset="0"/>
              </a:rPr>
              <a:t>(2)</a:t>
            </a:r>
          </a:p>
          <a:p>
            <a:pPr marL="13716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F8F-A92D-4133-8334-7F5F69B8D31B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54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87928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de-DE" dirty="0"/>
              <a:t>5. Vorstellung von Projekten, Beobachtungs- und Fördermaßnahmen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581528" cy="3456384"/>
          </a:xfrm>
        </p:spPr>
        <p:txBody>
          <a:bodyPr/>
          <a:lstStyle/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Bilderbücher zur Beobachtung und Förderung sprachlicher Fähigkeiten</a:t>
            </a:r>
          </a:p>
          <a:p>
            <a:pPr marL="137160" indent="0">
              <a:buNone/>
            </a:pPr>
            <a:endParaRPr lang="de-DE" dirty="0">
              <a:latin typeface="Arial" pitchFamily="34" charset="0"/>
            </a:endParaRP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am Beispiel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 </a:t>
            </a:r>
            <a:r>
              <a:rPr lang="de-DE" sz="4000" b="1" i="1" dirty="0">
                <a:solidFill>
                  <a:srgbClr val="FF0000"/>
                </a:solidFill>
                <a:latin typeface="Arial" pitchFamily="34" charset="0"/>
              </a:rPr>
              <a:t>„Toni feiert Geburtstag“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CD34-2C3C-4072-82B4-CE4862E0E443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55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3430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►►►</a:t>
            </a:r>
            <a:r>
              <a:rPr lang="de-DE" sz="5400" dirty="0">
                <a:latin typeface="Arial" pitchFamily="34" charset="0"/>
              </a:rPr>
              <a:t>Literacy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spontan selbständig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durch Unterstützung der Eltern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durch Anleitung (KiTa, u.a.)</a:t>
            </a:r>
          </a:p>
          <a:p>
            <a:pPr marL="137160" indent="0">
              <a:buNone/>
            </a:pPr>
            <a:endParaRPr lang="de-DE" dirty="0">
              <a:latin typeface="Arial" pitchFamily="34" charset="0"/>
            </a:endParaRPr>
          </a:p>
          <a:p>
            <a:pPr marL="137160" indent="0">
              <a:buNone/>
            </a:pPr>
            <a:r>
              <a:rPr lang="de-DE" dirty="0">
                <a:latin typeface="Arial" pitchFamily="34" charset="0"/>
                <a:sym typeface="Wingdings" pitchFamily="2" charset="2"/>
              </a:rPr>
              <a:t></a:t>
            </a:r>
            <a:r>
              <a:rPr lang="de-DE" dirty="0">
                <a:latin typeface="Arial" pitchFamily="34" charset="0"/>
              </a:rPr>
              <a:t>Betrachten von </a:t>
            </a:r>
            <a:r>
              <a:rPr lang="de-DE" b="1" i="1" dirty="0">
                <a:solidFill>
                  <a:srgbClr val="FF0000"/>
                </a:solidFill>
                <a:latin typeface="Arial" pitchFamily="34" charset="0"/>
              </a:rPr>
              <a:t>BILDERBÜCHERN</a:t>
            </a:r>
            <a:r>
              <a:rPr lang="de-DE" dirty="0">
                <a:latin typeface="Arial" pitchFamily="34" charset="0"/>
              </a:rPr>
              <a:t> am besten untersuchte Form der angeleiteten Auseinandersetzung mit Schriftsprache von kleinen Kindern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163-1053-4DE1-9D06-93202691F812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56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859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dirty="0"/>
              <a:t>►►►gemeinsam </a:t>
            </a:r>
            <a:r>
              <a:rPr lang="de-DE" sz="4400" dirty="0">
                <a:latin typeface="Arial" pitchFamily="34" charset="0"/>
              </a:rPr>
              <a:t>Bilderbücher ansehen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Beobachtung schriftsprachlicher und mündlicher Fähigkeiten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</a:rPr>
              <a:t>Beitrag zur Entwicklung des Benennens (alte und neue Bezeichnungen) </a:t>
            </a:r>
            <a:r>
              <a:rPr lang="de-DE" dirty="0">
                <a:latin typeface="Arial" pitchFamily="34" charset="0"/>
                <a:sym typeface="Wingdings" pitchFamily="2" charset="2"/>
              </a:rPr>
              <a:t> neue Informationen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  <a:sym typeface="Wingdings" pitchFamily="2" charset="2"/>
              </a:rPr>
              <a:t>kommunikative Routineabläufe werden geübt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  <a:sym typeface="Wingdings" pitchFamily="2" charset="2"/>
              </a:rPr>
              <a:t>wohlwollend interpretierende Gesprächspartner(in) erforderlich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latin typeface="Arial" pitchFamily="34" charset="0"/>
                <a:sym typeface="Wingdings" pitchFamily="2" charset="2"/>
              </a:rPr>
              <a:t>auf Fähigkeiten des Kindes einstellen </a:t>
            </a:r>
            <a:r>
              <a:rPr lang="de-DE" sz="1200" dirty="0">
                <a:latin typeface="Arial" pitchFamily="34" charset="0"/>
                <a:sym typeface="Wingdings" pitchFamily="2" charset="2"/>
              </a:rPr>
              <a:t>(10)</a:t>
            </a:r>
            <a:endParaRPr lang="de-DE" sz="1200" dirty="0"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D49-AC18-40AF-AE6D-F94E1E303324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57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9756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Book Antiqua"/>
              </a:rPr>
              <a:t>►►►</a:t>
            </a:r>
            <a:r>
              <a:rPr lang="de-DE" sz="4800" dirty="0">
                <a:latin typeface="Arial" pitchFamily="34" charset="0"/>
              </a:rPr>
              <a:t>Vorlesen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5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gedruckte Texte haben eine BEDEUTUNG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kann man durch Lesen erschließen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frühe Erfahrungen der Kinder wecken Interesse am Umgang mit Printmedien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Literatur im Elternhaus sehr unterschiedlich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wichtig in der KiTa zu fördern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  <a:sym typeface="Wingdings" pitchFamily="2" charset="2"/>
              </a:rPr>
              <a:t> Bücher, Buchhandlung, Bibliothek, Projekte, Leseecke etc.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FA37-3FDD-4AC5-8106-C28B1CEF9426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58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742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dirty="0">
                <a:latin typeface="Book Antiqua"/>
              </a:rPr>
              <a:t>►►►</a:t>
            </a:r>
            <a:r>
              <a:rPr lang="de-DE" sz="4400" dirty="0">
                <a:latin typeface="Arial" pitchFamily="34" charset="0"/>
              </a:rPr>
              <a:t>Bedeutung des Vorlesens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4400" dirty="0"/>
              <a:t>Zeit</a:t>
            </a:r>
          </a:p>
          <a:p>
            <a:pPr>
              <a:buFont typeface="Wingdings" pitchFamily="2" charset="2"/>
              <a:buChar char="Ø"/>
            </a:pPr>
            <a:r>
              <a:rPr lang="de-DE" sz="4400" dirty="0"/>
              <a:t>Buchinteressen</a:t>
            </a:r>
          </a:p>
          <a:p>
            <a:pPr lvl="6">
              <a:buFont typeface="Wingdings" pitchFamily="2" charset="2"/>
              <a:buChar char="§"/>
            </a:pPr>
            <a:r>
              <a:rPr lang="de-DE" sz="3200" dirty="0"/>
              <a:t>Kinder</a:t>
            </a:r>
          </a:p>
          <a:p>
            <a:pPr lvl="6">
              <a:buFont typeface="Wingdings" pitchFamily="2" charset="2"/>
              <a:buChar char="§"/>
            </a:pPr>
            <a:r>
              <a:rPr lang="de-DE" sz="3200" dirty="0"/>
              <a:t>Vorleser(in)</a:t>
            </a:r>
          </a:p>
          <a:p>
            <a:pPr>
              <a:buFont typeface="Wingdings" pitchFamily="2" charset="2"/>
              <a:buChar char="Ø"/>
            </a:pPr>
            <a:r>
              <a:rPr lang="de-DE" sz="4400" dirty="0"/>
              <a:t>Fähigkeiten des Zuhörens der Kinder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E43A-5EB0-47C0-A73A-C0F4DE689CC3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59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5607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Die Aufgabe lautet: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Immer zwei Kinder arbeiten zusammen</a:t>
            </a:r>
          </a:p>
          <a:p>
            <a:pPr marL="137160" indent="0">
              <a:buNone/>
            </a:pPr>
            <a:endParaRPr lang="de-DE" dirty="0">
              <a:latin typeface="Arial" pitchFamily="34" charset="0"/>
            </a:endParaRP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Material: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DIN-A1-Blatt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zwei dicke Buntstifte</a:t>
            </a:r>
          </a:p>
          <a:p>
            <a:pPr marL="137160" indent="0">
              <a:buNone/>
            </a:pPr>
            <a:endParaRPr lang="de-DE" dirty="0">
              <a:latin typeface="Arial" pitchFamily="34" charset="0"/>
            </a:endParaRP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Arbeitsauftrag: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Ihr könnt auf dem Blatt schreiben, was ihr möchtet…</a:t>
            </a:r>
            <a:r>
              <a:rPr lang="de-DE" sz="1200" dirty="0">
                <a:latin typeface="Arial" pitchFamily="34" charset="0"/>
              </a:rPr>
              <a:t>(3)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59BC-CB71-47D4-9073-F3A696C2051B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19496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de-DE" dirty="0">
                <a:latin typeface="Arial" pitchFamily="34" charset="0"/>
              </a:rPr>
              <a:t>Hilfen beim Vorlesen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2" y="836712"/>
            <a:ext cx="7277347" cy="581805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CA1C-1F87-43CA-9314-73AB1DBE3453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60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03423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Toni feiert Geburtstag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gezielte Beobachtungen mittels Protokollbögen systematisch erfassen</a:t>
            </a:r>
          </a:p>
          <a:p>
            <a:pPr marL="137160" indent="0">
              <a:buNone/>
            </a:pPr>
            <a:endParaRPr lang="de-DE" dirty="0">
              <a:latin typeface="Arial" pitchFamily="34" charset="0"/>
            </a:endParaRPr>
          </a:p>
          <a:p>
            <a:pPr lvl="5">
              <a:buFont typeface="Wingdings" pitchFamily="2" charset="2"/>
              <a:buChar char="Ø"/>
            </a:pPr>
            <a:r>
              <a:rPr lang="de-DE" sz="2400" dirty="0">
                <a:latin typeface="Arial" pitchFamily="34" charset="0"/>
              </a:rPr>
              <a:t>für Elterngespräch</a:t>
            </a:r>
          </a:p>
          <a:p>
            <a:pPr lvl="5">
              <a:buFont typeface="Wingdings" pitchFamily="2" charset="2"/>
              <a:buChar char="Ø"/>
            </a:pPr>
            <a:r>
              <a:rPr lang="de-DE" sz="2400" dirty="0">
                <a:latin typeface="Arial" pitchFamily="34" charset="0"/>
              </a:rPr>
              <a:t>für Übergang zur Schule</a:t>
            </a:r>
          </a:p>
          <a:p>
            <a:pPr lvl="5">
              <a:buFont typeface="Wingdings" pitchFamily="2" charset="2"/>
              <a:buChar char="Ø"/>
            </a:pPr>
            <a:r>
              <a:rPr lang="de-DE" sz="2400" dirty="0">
                <a:latin typeface="Arial" pitchFamily="34" charset="0"/>
              </a:rPr>
              <a:t>für eigene Förderungen</a:t>
            </a:r>
          </a:p>
          <a:p>
            <a:pPr lvl="5">
              <a:buFont typeface="Wingdings" pitchFamily="2" charset="2"/>
              <a:buChar char="Ø"/>
            </a:pPr>
            <a:endParaRPr lang="de-DE" dirty="0"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Bögen erst nach Durchführung ausfüllen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</a:rPr>
              <a:t>ruhige 1:1-Situation mit dem Kind 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AA24-5CD5-4834-A1D2-8259299E6F32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61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4829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Toni feiert Geburtstag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de-DE" sz="3500" dirty="0">
                <a:latin typeface="Arial" pitchFamily="34" charset="0"/>
              </a:rPr>
              <a:t>Bitte das Buch herumgehen lassen und gleichzeitig die Anleitung durchlesen; im Anschluss bitte ich zwei Freiwillige, uns die Beobachtungsaufgabe „Bilderbuch“ vorzuführen; die restlichen Zuschauer protokollieren bitte.</a:t>
            </a:r>
            <a:endParaRPr lang="de-DE" dirty="0"/>
          </a:p>
          <a:p>
            <a:pPr marL="137160" indent="0" algn="ctr">
              <a:buNone/>
            </a:pPr>
            <a:r>
              <a:rPr lang="de-DE" sz="9800" dirty="0">
                <a:sym typeface="Wingdings" pitchFamily="2" charset="2"/>
              </a:rPr>
              <a:t></a:t>
            </a:r>
            <a:endParaRPr lang="de-DE" sz="9800" dirty="0"/>
          </a:p>
          <a:p>
            <a:pPr marL="13716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5A02-F951-432F-A5E0-05DE50158A76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62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2621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Weitere Anregungen, Spiele, Bücher, Maßnahmen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Rundgang durch Hörhausen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Küspert, Petra; Schneider, Wolfgang:Hören, lauschen, lernen. Sprachspiele für Kinder im Vorschulalter, Vandenhoeck&amp;Ruprecht, 6. Auflage, 2008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	ISBN: 978-3-525-49088-4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Füssenich, Iris; Löffler, Cordula: Schriftspracherwerb. Einschulung, erstes und zweites Schuljahr, Ernst Reinhardt Verlag, 2009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	ISBN: 978-3-497-02039-3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Kohlhaas, Heidi: Diagnostik und Förderung im Einschulungsverfahren, AOL-Verlag, 2012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Verbeek, Veronika: Trierer Beobachtungs- und Förderbogen – Ein praktischer Leitfaden für die KiTa, Ernst Reinhardt Verlag, 2006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	ISBN: 978-3-497-01797-3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EC47-B68B-483C-8D52-719EB3A391EB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63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23104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Weitere Anregungen, Spiele, Bücher, Maßnahmen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Bücher: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Monschein, Maria: Laute spüren-Reime rühren. Don Bosco Verlag, 5. Aufl., 2013, München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	ISBN: 978-3-7698-1844-4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Gulden, Elke; Scheer, Bettina: Klatsch- und Hüpfspiele. Don Bosco Verlag, 6. Aufl., 2013, München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	ISBN: 978-3-7698-1772-0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Tenta, Heike: Literacy in der KiTa – Ideen &amp; Spiele rund um Sprache &amp; Schrift. Don Bosco Verlag, 5. Aufl., 2013, München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	ISBN: 978-3-7698-1607-5</a:t>
            </a:r>
          </a:p>
          <a:p>
            <a:pPr>
              <a:buFont typeface="Wingdings" pitchFamily="2" charset="2"/>
              <a:buChar char="ü"/>
            </a:pPr>
            <a:r>
              <a:rPr lang="de-DE" dirty="0">
                <a:latin typeface="Arial" pitchFamily="34" charset="0"/>
              </a:rPr>
              <a:t>Suhr, Antje: Sätze rollen – Wörter fliegen – Bewegte Sprachförderung in KiTa und Grundschule. Don Bosco Verlag, 5. Aufl., 2013, München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	ISBN: 978-3-7698-1704-1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C8F-0A0E-4722-B9AC-894D8D2B6653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64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41954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Literaturverzeichnis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lvl="0" indent="0">
              <a:buNone/>
            </a:pPr>
            <a:r>
              <a:rPr lang="de-DE" sz="3200" dirty="0">
                <a:latin typeface="Arial" pitchFamily="34" charset="0"/>
              </a:rPr>
              <a:t>1.Mechthild Dehn</a:t>
            </a:r>
          </a:p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„Kinder &amp; Lesen und Schreiben. Was Erwachsene wissen sollten“</a:t>
            </a:r>
          </a:p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Klett, Kallmeyer, 2. Aufl., 2010</a:t>
            </a:r>
          </a:p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ISBN 978-3-7800-5222-3</a:t>
            </a:r>
          </a:p>
          <a:p>
            <a:pPr marL="137160" indent="0">
              <a:buNone/>
            </a:pPr>
            <a:endParaRPr lang="de-DE" sz="3200" dirty="0">
              <a:latin typeface="Arial" pitchFamily="34" charset="0"/>
            </a:endParaRPr>
          </a:p>
          <a:p>
            <a:pPr marL="137160" lvl="0" indent="0">
              <a:buNone/>
            </a:pPr>
            <a:r>
              <a:rPr lang="de-DE" sz="3200" dirty="0">
                <a:latin typeface="Arial" pitchFamily="34" charset="0"/>
              </a:rPr>
              <a:t>2.Iris Füssenich, Carolin Geisel</a:t>
            </a:r>
          </a:p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„ Literacy im KiGa</a:t>
            </a:r>
          </a:p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Vom Sprechen zur Schrift“,</a:t>
            </a:r>
          </a:p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Ernst Reinhardt Verlag, München, Basel, 2008</a:t>
            </a:r>
          </a:p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ISBN 978-3-497-01962-5</a:t>
            </a:r>
          </a:p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 </a:t>
            </a:r>
          </a:p>
          <a:p>
            <a:pPr marL="137160" lvl="0" indent="0">
              <a:buNone/>
            </a:pPr>
            <a:r>
              <a:rPr lang="de-DE" sz="3200" dirty="0">
                <a:latin typeface="Arial" pitchFamily="34" charset="0"/>
              </a:rPr>
              <a:t>3.Dehn, Mechthild; Hüttis-Graff, Petra:</a:t>
            </a:r>
          </a:p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Zeit für die Schrift. Band 2, Beob. + Diagnose, Berlin 2006, (LBG), S. 32 ff</a:t>
            </a:r>
          </a:p>
          <a:p>
            <a:pPr marL="137160" indent="0">
              <a:buNone/>
            </a:pPr>
            <a:r>
              <a:rPr lang="de-DE" sz="3200" dirty="0">
                <a:latin typeface="Arial" pitchFamily="34" charset="0"/>
              </a:rPr>
              <a:t> </a:t>
            </a:r>
          </a:p>
          <a:p>
            <a:pPr marL="13716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AAB8-BF7A-4161-9C35-90EFF46E93EF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65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1031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Literaturverzeichnis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4.Wilkon, Piotr; Wilkon, Józef: Rosalind das Katzenkind. Boheme Press Zürich 1989</a:t>
            </a:r>
          </a:p>
          <a:p>
            <a:pPr marL="137160" indent="0">
              <a:buNone/>
            </a:pPr>
            <a:endParaRPr lang="de-DE" dirty="0">
              <a:latin typeface="Arial" pitchFamily="34" charset="0"/>
            </a:endParaRPr>
          </a:p>
          <a:p>
            <a:pPr marL="137160" lvl="0" indent="0">
              <a:buNone/>
            </a:pPr>
            <a:r>
              <a:rPr lang="de-DE" dirty="0">
                <a:latin typeface="Arial" pitchFamily="34" charset="0"/>
              </a:rPr>
              <a:t>5.Ulich, Michaela (2003): Literacy-sprachl.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Bildung im Elementarbereich. Kindergarten heute, Heft 3, 6-18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 </a:t>
            </a:r>
          </a:p>
          <a:p>
            <a:pPr marL="137160" lvl="0" indent="0">
              <a:buNone/>
            </a:pPr>
            <a:r>
              <a:rPr lang="de-DE" dirty="0">
                <a:latin typeface="Arial" pitchFamily="34" charset="0"/>
              </a:rPr>
              <a:t>6.Leist, Anja (2006): Sprachförderung im Elementarbereich. In: Bredel, Ursula; Günther, Hartmut; Glotz, Peter; Ossner, Jakob; Siebert-Ott, Gesa (Hrsg.): Didaktik der dt. Sprache – ein Hd.buch. Bd. 2.,2.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Aufl., Schöningh, Paderborn, 673-683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 </a:t>
            </a:r>
          </a:p>
          <a:p>
            <a:pPr marL="13716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DB49-29D2-4D5E-B153-012A2B298362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30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Literaturverzeichnis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lvl="0" indent="0">
              <a:buNone/>
            </a:pPr>
            <a:r>
              <a:rPr lang="de-DE" dirty="0">
                <a:latin typeface="Arial" pitchFamily="34" charset="0"/>
              </a:rPr>
              <a:t>7.Spanier, Rita (2004): Sprache fördern: ja – aber wie? Theorie + Praxis der Soz.päd.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TPS.  Evang. Zeitschrift für die Arbeit mit Kindern, Heft 4, 8-11</a:t>
            </a:r>
          </a:p>
          <a:p>
            <a:pPr marL="137160" indent="0">
              <a:buNone/>
            </a:pPr>
            <a:endParaRPr lang="de-DE" dirty="0">
              <a:latin typeface="Arial" pitchFamily="34" charset="0"/>
            </a:endParaRPr>
          </a:p>
          <a:p>
            <a:pPr marL="137160" lvl="0" indent="0">
              <a:buNone/>
            </a:pPr>
            <a:r>
              <a:rPr lang="de-DE" dirty="0">
                <a:latin typeface="Arial" pitchFamily="34" charset="0"/>
              </a:rPr>
              <a:t>8.Lurija, </a:t>
            </a:r>
            <a:r>
              <a:rPr lang="de-DE" sz="3100" dirty="0">
                <a:latin typeface="Arial" pitchFamily="34" charset="0"/>
              </a:rPr>
              <a:t>Alexander</a:t>
            </a:r>
            <a:r>
              <a:rPr lang="de-DE" dirty="0">
                <a:latin typeface="Arial" pitchFamily="34" charset="0"/>
              </a:rPr>
              <a:t> R. (1986): Sprache u. Bewusstsein, 2. durchgearb. Aufl., Pahl Rugenstein, Köln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 </a:t>
            </a:r>
          </a:p>
          <a:p>
            <a:pPr marL="137160" lvl="0" indent="0">
              <a:buNone/>
            </a:pPr>
            <a:r>
              <a:rPr lang="de-DE" dirty="0">
                <a:latin typeface="Arial" pitchFamily="34" charset="0"/>
              </a:rPr>
              <a:t>9.Kammermeyer, Gisela (2000): Das Abenteuer mit den Buchstaben. Erste Schritte auf dem Weg zur Schriftsprache. Kindergarten heute, Heft 1, 30-35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 </a:t>
            </a:r>
          </a:p>
          <a:p>
            <a:pPr marL="137160" lvl="0" indent="0">
              <a:buNone/>
            </a:pPr>
            <a:r>
              <a:rPr lang="de-DE" dirty="0">
                <a:latin typeface="Arial" pitchFamily="34" charset="0"/>
              </a:rPr>
              <a:t>10.Bruner, Jerome (2002): Wie das Kind sprechen lernt. 2., ergänzte Aufl., Hans Huber, Bern</a:t>
            </a:r>
          </a:p>
          <a:p>
            <a:pPr marL="137160" indent="0">
              <a:buNone/>
            </a:pPr>
            <a:r>
              <a:rPr lang="de-DE" dirty="0">
                <a:latin typeface="Arial" pitchFamily="34" charset="0"/>
              </a:rPr>
              <a:t> </a:t>
            </a:r>
          </a:p>
          <a:p>
            <a:pPr marL="13716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DB49-29D2-4D5E-B153-012A2B298362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3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ENDE  </a:t>
            </a:r>
            <a:r>
              <a:rPr lang="de-DE" sz="5400" dirty="0">
                <a:sym typeface="Wingdings" pitchFamily="2" charset="2"/>
              </a:rPr>
              <a:t>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64"/>
          </a:xfrm>
        </p:spPr>
        <p:txBody>
          <a:bodyPr/>
          <a:lstStyle/>
          <a:p>
            <a:pPr marL="137160" indent="0" algn="ctr">
              <a:buNone/>
            </a:pPr>
            <a:r>
              <a:rPr lang="de-DE" sz="3200" b="1" i="1" dirty="0">
                <a:latin typeface="Arial" pitchFamily="34" charset="0"/>
              </a:rPr>
              <a:t>Vielen Dank für Ihre Aufmerksamkeit und viel Spaß und Erfolg beim Umsetzen einiger Anregungen.</a:t>
            </a:r>
          </a:p>
          <a:p>
            <a:pPr marL="137160" indent="0" algn="ctr">
              <a:buNone/>
            </a:pPr>
            <a:r>
              <a:rPr lang="de-DE" sz="3200" b="1" i="1" dirty="0">
                <a:latin typeface="Arial" pitchFamily="34" charset="0"/>
              </a:rPr>
              <a:t>Auf Wiedersehen!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DB49-29D2-4D5E-B153-012A2B298362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Marlies Ellhardt-Kohn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0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Vielfältige Zugänge der Kinder zum Schreiben - Beispiele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E8DD-9468-4630-8B5B-FB283A068205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0783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Vielfältige Zugänge der Kinder zum Schreiben - Beispiele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578200"/>
            <a:ext cx="6307368" cy="4730526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B27F-71BB-4B11-9EE7-81A5AC98A948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36080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</a:rPr>
              <a:t>Vielfältige Zugänge der Kinder zum Schreiben - Beispiele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08E0-D817-46E2-AA69-56880DACE7A8}" type="datetime1">
              <a:rPr lang="de-DE" smtClean="0"/>
              <a:t>28.07.2024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24E-064C-4551-B6EE-39DF7AF74BB1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Marlies Ellhardt-Kohn</a:t>
            </a:r>
          </a:p>
        </p:txBody>
      </p:sp>
    </p:spTree>
    <p:extLst>
      <p:ext uri="{BB962C8B-B14F-4D97-AF65-F5344CB8AC3E}">
        <p14:creationId xmlns:p14="http://schemas.microsoft.com/office/powerpoint/2010/main" val="9423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2823</Words>
  <Application>Microsoft Office PowerPoint</Application>
  <PresentationFormat>Bildschirmpräsentation (4:3)</PresentationFormat>
  <Paragraphs>544</Paragraphs>
  <Slides>68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68</vt:i4>
      </vt:variant>
    </vt:vector>
  </HeadingPairs>
  <TitlesOfParts>
    <vt:vector size="76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Ananke</vt:lpstr>
      <vt:lpstr>Literacy im Vorschulbereich</vt:lpstr>
      <vt:lpstr>Aufbau der Fortbildung</vt:lpstr>
      <vt:lpstr>Verwendete Literatur</vt:lpstr>
      <vt:lpstr>1. Theoretische Ansätze zu Literacy</vt:lpstr>
      <vt:lpstr>1. Theoretische Ansätze zu Literacy</vt:lpstr>
      <vt:lpstr>Die Aufgabe lautet:</vt:lpstr>
      <vt:lpstr>Vielfältige Zugänge der Kinder zum Schreiben - Beispiele</vt:lpstr>
      <vt:lpstr>Vielfältige Zugänge der Kinder zum Schreiben - Beispiele</vt:lpstr>
      <vt:lpstr>Vielfältige Zugänge der Kinder zum Schreiben - Beispiele</vt:lpstr>
      <vt:lpstr>Vielfältige Zugänge der Kinder zum Schreiben - Beispiele</vt:lpstr>
      <vt:lpstr>FAZIT an dieser Stelle:</vt:lpstr>
      <vt:lpstr>„Rosalind das Katzenkind“ (4)</vt:lpstr>
      <vt:lpstr>„Rosalind das Katzenkind“ (4)</vt:lpstr>
      <vt:lpstr>„Rosalind das Katzenkind“ (4)</vt:lpstr>
      <vt:lpstr>„Rosalind das Katzenkind“ (4)</vt:lpstr>
      <vt:lpstr>„Rosalind das Katzenkind“ (4)</vt:lpstr>
      <vt:lpstr>„Rosalind das Katzenkind“ (4)</vt:lpstr>
      <vt:lpstr>2. Was wir über die Entwicklung von Kindern bis zum Schulstart wissen müssen </vt:lpstr>
      <vt:lpstr>Gezinktes Memory</vt:lpstr>
      <vt:lpstr>Und wie gehen Erwachsene beim Lesen vor?</vt:lpstr>
      <vt:lpstr>Vorgehensweise beim Tiermemory mit Kunstschrift</vt:lpstr>
      <vt:lpstr>Vorgehensweise beim Tiermemory mit Kunstschrift</vt:lpstr>
      <vt:lpstr>Vorgehensweise beim Tiermemory mit Kunstschrift</vt:lpstr>
      <vt:lpstr>Der eigene Name in unbekannter Schrift</vt:lpstr>
      <vt:lpstr>FAZIT an dieser Stelle:</vt:lpstr>
      <vt:lpstr>3. Literacy: Anforderungen an Elternhaus, KiTa &amp; Schule</vt:lpstr>
      <vt:lpstr>3. Literacy: Anforderungen an Elternhaus, KiTa &amp; Schule</vt:lpstr>
      <vt:lpstr>3. Literacy: Anforderungen an Elternhaus, KiTa &amp; Schule</vt:lpstr>
      <vt:lpstr>3. Literacy: Anforderungen an Elternhaus, KiTa &amp; Schule</vt:lpstr>
      <vt:lpstr>3. Literacy: Anforderungen an Elternhaus, KiTa &amp; Schule</vt:lpstr>
      <vt:lpstr>3. Literacy: Anforderungen an Elternhaus, KiTa &amp; Schule</vt:lpstr>
      <vt:lpstr>Erweiterung sprachlich-kommunikativer Fähigkeiten</vt:lpstr>
      <vt:lpstr>Erweiterung sprachlich-kommunikativer Fähigkeiten</vt:lpstr>
      <vt:lpstr>Erweiterung sprachlich-kommunikativer Fähigkeiten</vt:lpstr>
      <vt:lpstr>Erweiterung sprachlich-kommunikativer Fähigkeiten</vt:lpstr>
      <vt:lpstr>Sprachförderung – Aufgabe von Erzieherinnen (6)</vt:lpstr>
      <vt:lpstr>Erwerb von Bedeutungen</vt:lpstr>
      <vt:lpstr>Erwerb von Bedeutungen</vt:lpstr>
      <vt:lpstr>Erwerb von Bedeutungen</vt:lpstr>
      <vt:lpstr>Erwerb von Bedeutungen</vt:lpstr>
      <vt:lpstr>Erwerb von Bedeutungen in einem Spielformat: Beobachtungsaufgabe „Rategarten“</vt:lpstr>
      <vt:lpstr>„Rategarten“</vt:lpstr>
      <vt:lpstr>Schriftspracherwerb aus Sicht von Kindern</vt:lpstr>
      <vt:lpstr>Kritzelbrief</vt:lpstr>
      <vt:lpstr>Luisa schreibt ihren Namen</vt:lpstr>
      <vt:lpstr>Schreibprobe</vt:lpstr>
      <vt:lpstr>Nathalie schreibt</vt:lpstr>
      <vt:lpstr>4. Praxis von Literacy  im Alltag der KiTa</vt:lpstr>
      <vt:lpstr>Förderung von Literacy – praktische Beispiele</vt:lpstr>
      <vt:lpstr>Förderung von Literacy – praktische Beispiele</vt:lpstr>
      <vt:lpstr>Metasprachliche Fähigkeiten</vt:lpstr>
      <vt:lpstr>Spielerischer Umgang mit Zeichen und Schrift</vt:lpstr>
      <vt:lpstr>Schrift und Alltag in der KiTa</vt:lpstr>
      <vt:lpstr>Schrift und Alltag in der KiTa</vt:lpstr>
      <vt:lpstr>5. Vorstellung von Projekten, Beobachtungs- und Fördermaßnahmen</vt:lpstr>
      <vt:lpstr>►►►Literacy</vt:lpstr>
      <vt:lpstr>►►►gemeinsam Bilderbücher ansehen</vt:lpstr>
      <vt:lpstr>►►►Vorlesen</vt:lpstr>
      <vt:lpstr>►►►Bedeutung des Vorlesens</vt:lpstr>
      <vt:lpstr>Hilfen beim Vorlesen</vt:lpstr>
      <vt:lpstr>Toni feiert Geburtstag</vt:lpstr>
      <vt:lpstr>Toni feiert Geburtstag</vt:lpstr>
      <vt:lpstr>Weitere Anregungen, Spiele, Bücher, Maßnahmen</vt:lpstr>
      <vt:lpstr>Weitere Anregungen, Spiele, Bücher, Maßnahmen</vt:lpstr>
      <vt:lpstr>Literaturverzeichnis</vt:lpstr>
      <vt:lpstr>Literaturverzeichnis</vt:lpstr>
      <vt:lpstr>Literaturverzeichnis</vt:lpstr>
      <vt:lpstr>ENDE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im Vorschulbereich</dc:title>
  <dc:creator>Marlies</dc:creator>
  <cp:lastModifiedBy>Marlies Ellhardt-Kohn</cp:lastModifiedBy>
  <cp:revision>86</cp:revision>
  <cp:lastPrinted>2014-06-12T11:39:00Z</cp:lastPrinted>
  <dcterms:created xsi:type="dcterms:W3CDTF">2014-06-07T08:46:05Z</dcterms:created>
  <dcterms:modified xsi:type="dcterms:W3CDTF">2024-07-28T14:00:52Z</dcterms:modified>
</cp:coreProperties>
</file>